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48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92E600-BE2D-4ACC-AAAF-3CC73E38512E}"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7C1A1-8BF5-4912-9CB3-0151EF72137D}" type="slidenum">
              <a:rPr lang="en-US" smtClean="0"/>
              <a:t>‹#›</a:t>
            </a:fld>
            <a:endParaRPr lang="en-US"/>
          </a:p>
        </p:txBody>
      </p:sp>
    </p:spTree>
    <p:extLst>
      <p:ext uri="{BB962C8B-B14F-4D97-AF65-F5344CB8AC3E}">
        <p14:creationId xmlns:p14="http://schemas.microsoft.com/office/powerpoint/2010/main" val="256949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2E600-BE2D-4ACC-AAAF-3CC73E38512E}"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7C1A1-8BF5-4912-9CB3-0151EF72137D}" type="slidenum">
              <a:rPr lang="en-US" smtClean="0"/>
              <a:t>‹#›</a:t>
            </a:fld>
            <a:endParaRPr lang="en-US"/>
          </a:p>
        </p:txBody>
      </p:sp>
    </p:spTree>
    <p:extLst>
      <p:ext uri="{BB962C8B-B14F-4D97-AF65-F5344CB8AC3E}">
        <p14:creationId xmlns:p14="http://schemas.microsoft.com/office/powerpoint/2010/main" val="1241953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2E600-BE2D-4ACC-AAAF-3CC73E38512E}"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7C1A1-8BF5-4912-9CB3-0151EF72137D}" type="slidenum">
              <a:rPr lang="en-US" smtClean="0"/>
              <a:t>‹#›</a:t>
            </a:fld>
            <a:endParaRPr lang="en-US"/>
          </a:p>
        </p:txBody>
      </p:sp>
    </p:spTree>
    <p:extLst>
      <p:ext uri="{BB962C8B-B14F-4D97-AF65-F5344CB8AC3E}">
        <p14:creationId xmlns:p14="http://schemas.microsoft.com/office/powerpoint/2010/main" val="422188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2E600-BE2D-4ACC-AAAF-3CC73E38512E}"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7C1A1-8BF5-4912-9CB3-0151EF72137D}" type="slidenum">
              <a:rPr lang="en-US" smtClean="0"/>
              <a:t>‹#›</a:t>
            </a:fld>
            <a:endParaRPr lang="en-US"/>
          </a:p>
        </p:txBody>
      </p:sp>
    </p:spTree>
    <p:extLst>
      <p:ext uri="{BB962C8B-B14F-4D97-AF65-F5344CB8AC3E}">
        <p14:creationId xmlns:p14="http://schemas.microsoft.com/office/powerpoint/2010/main" val="367751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2E600-BE2D-4ACC-AAAF-3CC73E38512E}"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7C1A1-8BF5-4912-9CB3-0151EF72137D}" type="slidenum">
              <a:rPr lang="en-US" smtClean="0"/>
              <a:t>‹#›</a:t>
            </a:fld>
            <a:endParaRPr lang="en-US"/>
          </a:p>
        </p:txBody>
      </p:sp>
    </p:spTree>
    <p:extLst>
      <p:ext uri="{BB962C8B-B14F-4D97-AF65-F5344CB8AC3E}">
        <p14:creationId xmlns:p14="http://schemas.microsoft.com/office/powerpoint/2010/main" val="258873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92E600-BE2D-4ACC-AAAF-3CC73E38512E}"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7C1A1-8BF5-4912-9CB3-0151EF72137D}" type="slidenum">
              <a:rPr lang="en-US" smtClean="0"/>
              <a:t>‹#›</a:t>
            </a:fld>
            <a:endParaRPr lang="en-US"/>
          </a:p>
        </p:txBody>
      </p:sp>
    </p:spTree>
    <p:extLst>
      <p:ext uri="{BB962C8B-B14F-4D97-AF65-F5344CB8AC3E}">
        <p14:creationId xmlns:p14="http://schemas.microsoft.com/office/powerpoint/2010/main" val="140046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92E600-BE2D-4ACC-AAAF-3CC73E38512E}" type="datetimeFigureOut">
              <a:rPr lang="en-US" smtClean="0"/>
              <a:t>8/30/2017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07C1A1-8BF5-4912-9CB3-0151EF72137D}" type="slidenum">
              <a:rPr lang="en-US" smtClean="0"/>
              <a:t>‹#›</a:t>
            </a:fld>
            <a:endParaRPr lang="en-US"/>
          </a:p>
        </p:txBody>
      </p:sp>
    </p:spTree>
    <p:extLst>
      <p:ext uri="{BB962C8B-B14F-4D97-AF65-F5344CB8AC3E}">
        <p14:creationId xmlns:p14="http://schemas.microsoft.com/office/powerpoint/2010/main" val="329293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92E600-BE2D-4ACC-AAAF-3CC73E38512E}" type="datetimeFigureOut">
              <a:rPr lang="en-US" smtClean="0"/>
              <a:t>8/30/2017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07C1A1-8BF5-4912-9CB3-0151EF72137D}" type="slidenum">
              <a:rPr lang="en-US" smtClean="0"/>
              <a:t>‹#›</a:t>
            </a:fld>
            <a:endParaRPr lang="en-US"/>
          </a:p>
        </p:txBody>
      </p:sp>
    </p:spTree>
    <p:extLst>
      <p:ext uri="{BB962C8B-B14F-4D97-AF65-F5344CB8AC3E}">
        <p14:creationId xmlns:p14="http://schemas.microsoft.com/office/powerpoint/2010/main" val="416093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2E600-BE2D-4ACC-AAAF-3CC73E38512E}" type="datetimeFigureOut">
              <a:rPr lang="en-US" smtClean="0"/>
              <a:t>8/30/2017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07C1A1-8BF5-4912-9CB3-0151EF72137D}" type="slidenum">
              <a:rPr lang="en-US" smtClean="0"/>
              <a:t>‹#›</a:t>
            </a:fld>
            <a:endParaRPr lang="en-US"/>
          </a:p>
        </p:txBody>
      </p:sp>
    </p:spTree>
    <p:extLst>
      <p:ext uri="{BB962C8B-B14F-4D97-AF65-F5344CB8AC3E}">
        <p14:creationId xmlns:p14="http://schemas.microsoft.com/office/powerpoint/2010/main" val="3929599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2E600-BE2D-4ACC-AAAF-3CC73E38512E}"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7C1A1-8BF5-4912-9CB3-0151EF72137D}" type="slidenum">
              <a:rPr lang="en-US" smtClean="0"/>
              <a:t>‹#›</a:t>
            </a:fld>
            <a:endParaRPr lang="en-US"/>
          </a:p>
        </p:txBody>
      </p:sp>
    </p:spTree>
    <p:extLst>
      <p:ext uri="{BB962C8B-B14F-4D97-AF65-F5344CB8AC3E}">
        <p14:creationId xmlns:p14="http://schemas.microsoft.com/office/powerpoint/2010/main" val="181203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2E600-BE2D-4ACC-AAAF-3CC73E38512E}"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7C1A1-8BF5-4912-9CB3-0151EF72137D}" type="slidenum">
              <a:rPr lang="en-US" smtClean="0"/>
              <a:t>‹#›</a:t>
            </a:fld>
            <a:endParaRPr lang="en-US"/>
          </a:p>
        </p:txBody>
      </p:sp>
    </p:spTree>
    <p:extLst>
      <p:ext uri="{BB962C8B-B14F-4D97-AF65-F5344CB8AC3E}">
        <p14:creationId xmlns:p14="http://schemas.microsoft.com/office/powerpoint/2010/main" val="3501593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2E600-BE2D-4ACC-AAAF-3CC73E38512E}" type="datetimeFigureOut">
              <a:rPr lang="en-US" smtClean="0"/>
              <a:t>8/30/2017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7C1A1-8BF5-4912-9CB3-0151EF72137D}" type="slidenum">
              <a:rPr lang="en-US" smtClean="0"/>
              <a:t>‹#›</a:t>
            </a:fld>
            <a:endParaRPr lang="en-US"/>
          </a:p>
        </p:txBody>
      </p:sp>
    </p:spTree>
    <p:extLst>
      <p:ext uri="{BB962C8B-B14F-4D97-AF65-F5344CB8AC3E}">
        <p14:creationId xmlns:p14="http://schemas.microsoft.com/office/powerpoint/2010/main" val="4110714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231821"/>
            <a:ext cx="10515600" cy="4575352"/>
          </a:xfrm>
        </p:spPr>
        <p:txBody>
          <a:bodyPr>
            <a:normAutofit fontScale="90000"/>
          </a:bodyPr>
          <a:lstStyle/>
          <a:p>
            <a:r>
              <a:rPr lang="en-US" sz="2000" u="sng" dirty="0" smtClean="0">
                <a:latin typeface="KG Miss Kindy Chunky" panose="02000000000000000000" pitchFamily="2" charset="0"/>
              </a:rPr>
              <a:t/>
            </a:r>
            <a:br>
              <a:rPr lang="en-US" sz="2000" u="sng" dirty="0" smtClean="0">
                <a:latin typeface="KG Miss Kindy Chunky" panose="02000000000000000000" pitchFamily="2" charset="0"/>
              </a:rPr>
            </a:br>
            <a:r>
              <a:rPr lang="en-US" sz="2000" u="sng" dirty="0">
                <a:latin typeface="KG Miss Kindy Chunky" panose="02000000000000000000" pitchFamily="2" charset="0"/>
              </a:rPr>
              <a:t/>
            </a:r>
            <a:br>
              <a:rPr lang="en-US" sz="2000" u="sng" dirty="0">
                <a:latin typeface="KG Miss Kindy Chunky" panose="02000000000000000000" pitchFamily="2" charset="0"/>
              </a:rPr>
            </a:br>
            <a:r>
              <a:rPr lang="en-US" sz="2000" u="sng" dirty="0" smtClean="0">
                <a:latin typeface="KG Miss Kindy Chunky" panose="02000000000000000000" pitchFamily="2" charset="0"/>
              </a:rPr>
              <a:t>Our Class Rules:</a:t>
            </a:r>
            <a:br>
              <a:rPr lang="en-US" sz="2000" u="sng" dirty="0" smtClean="0">
                <a:latin typeface="KG Miss Kindy Chunky" panose="02000000000000000000" pitchFamily="2" charset="0"/>
              </a:rPr>
            </a:br>
            <a:r>
              <a:rPr lang="en-US" sz="2000" dirty="0" smtClean="0">
                <a:latin typeface="KG Miss Kindy Chunky" panose="02000000000000000000" pitchFamily="2" charset="0"/>
              </a:rPr>
              <a:t>1. Follow directions quickly.</a:t>
            </a:r>
            <a:br>
              <a:rPr lang="en-US" sz="2000" dirty="0" smtClean="0">
                <a:latin typeface="KG Miss Kindy Chunky" panose="02000000000000000000" pitchFamily="2" charset="0"/>
              </a:rPr>
            </a:br>
            <a:r>
              <a:rPr lang="en-US" sz="2000" dirty="0" smtClean="0">
                <a:latin typeface="KG Miss Kindy Chunky" panose="02000000000000000000" pitchFamily="2" charset="0"/>
              </a:rPr>
              <a:t>2. Raise your hand for permission to speak.</a:t>
            </a:r>
            <a:br>
              <a:rPr lang="en-US" sz="2000" dirty="0" smtClean="0">
                <a:latin typeface="KG Miss Kindy Chunky" panose="02000000000000000000" pitchFamily="2" charset="0"/>
              </a:rPr>
            </a:br>
            <a:r>
              <a:rPr lang="en-US" sz="2000" dirty="0" smtClean="0">
                <a:latin typeface="KG Miss Kindy Chunky" panose="02000000000000000000" pitchFamily="2" charset="0"/>
              </a:rPr>
              <a:t>3. Raise your hand for permission to leave your seat.</a:t>
            </a:r>
            <a:br>
              <a:rPr lang="en-US" sz="2000" dirty="0" smtClean="0">
                <a:latin typeface="KG Miss Kindy Chunky" panose="02000000000000000000" pitchFamily="2" charset="0"/>
              </a:rPr>
            </a:br>
            <a:r>
              <a:rPr lang="en-US" sz="2000" dirty="0" smtClean="0">
                <a:latin typeface="KG Miss Kindy Chunky" panose="02000000000000000000" pitchFamily="2" charset="0"/>
              </a:rPr>
              <a:t>4. Make smart choices.</a:t>
            </a:r>
            <a:br>
              <a:rPr lang="en-US" sz="2000" dirty="0" smtClean="0">
                <a:latin typeface="KG Miss Kindy Chunky" panose="02000000000000000000" pitchFamily="2" charset="0"/>
              </a:rPr>
            </a:br>
            <a:r>
              <a:rPr lang="en-US" sz="2000" dirty="0" smtClean="0">
                <a:latin typeface="KG Miss Kindy Chunky" panose="02000000000000000000" pitchFamily="2" charset="0"/>
              </a:rPr>
              <a:t>5. Always try your best.</a:t>
            </a:r>
            <a:br>
              <a:rPr lang="en-US" sz="2000" dirty="0" smtClean="0">
                <a:latin typeface="KG Miss Kindy Chunky" panose="02000000000000000000" pitchFamily="2" charset="0"/>
              </a:rPr>
            </a:br>
            <a:r>
              <a:rPr lang="en-US" sz="2000" dirty="0" smtClean="0">
                <a:latin typeface="KG Miss Kindy Chunky" panose="02000000000000000000" pitchFamily="2" charset="0"/>
              </a:rPr>
              <a:t>(And, keep your dear Teacher happy </a:t>
            </a:r>
            <a:r>
              <a:rPr lang="en-US" sz="2000" dirty="0" smtClean="0">
                <a:latin typeface="KG Miss Kindy Chunky" panose="02000000000000000000" pitchFamily="2" charset="0"/>
                <a:sym typeface="Wingdings" panose="05000000000000000000" pitchFamily="2" charset="2"/>
              </a:rPr>
              <a:t>)</a:t>
            </a:r>
            <a:r>
              <a:rPr lang="en-US" sz="2000" dirty="0" smtClean="0">
                <a:latin typeface="KG Miss Kindy Chunky" panose="02000000000000000000" pitchFamily="2" charset="0"/>
              </a:rPr>
              <a:t/>
            </a:r>
            <a:br>
              <a:rPr lang="en-US" sz="2000" dirty="0" smtClean="0">
                <a:latin typeface="KG Miss Kindy Chunky" panose="02000000000000000000" pitchFamily="2" charset="0"/>
              </a:rPr>
            </a:br>
            <a:r>
              <a:rPr lang="en-US" sz="2000" dirty="0" smtClean="0">
                <a:latin typeface="KG Miss Kindy Chunky" panose="02000000000000000000" pitchFamily="2" charset="0"/>
              </a:rPr>
              <a:t>We have been learning our rules these first few weeks of school and have settled into using a clip chart and understanding these colors for behavior incentives and motivation.  </a:t>
            </a:r>
            <a:br>
              <a:rPr lang="en-US" sz="2000" dirty="0" smtClean="0">
                <a:latin typeface="KG Miss Kindy Chunky" panose="02000000000000000000" pitchFamily="2" charset="0"/>
              </a:rPr>
            </a:br>
            <a:r>
              <a:rPr lang="en-US" sz="2000" dirty="0">
                <a:latin typeface="KG Miss Kindy Chunky" panose="02000000000000000000" pitchFamily="2" charset="0"/>
              </a:rPr>
              <a:t/>
            </a:r>
            <a:br>
              <a:rPr lang="en-US" sz="2000" dirty="0">
                <a:latin typeface="KG Miss Kindy Chunky" panose="02000000000000000000" pitchFamily="2" charset="0"/>
              </a:rPr>
            </a:br>
            <a:r>
              <a:rPr lang="en-US" sz="2000" dirty="0" smtClean="0">
                <a:latin typeface="KG Miss Kindy Chunky" panose="02000000000000000000" pitchFamily="2" charset="0"/>
              </a:rPr>
              <a:t>Everyone starts on </a:t>
            </a:r>
            <a:r>
              <a:rPr lang="en-US" sz="2000" dirty="0" smtClean="0">
                <a:solidFill>
                  <a:srgbClr val="00B050"/>
                </a:solidFill>
                <a:latin typeface="KG Miss Kindy Chunky" panose="02000000000000000000" pitchFamily="2" charset="0"/>
              </a:rPr>
              <a:t>Ready to Learn</a:t>
            </a:r>
            <a:r>
              <a:rPr lang="en-US" sz="2000" dirty="0" smtClean="0">
                <a:latin typeface="KG Miss Kindy Chunky" panose="02000000000000000000" pitchFamily="2" charset="0"/>
              </a:rPr>
              <a:t> and can move up and down depending on their behavior through out the day.  I’ll include a number or a quick note on their calendar if it’s a notable behavior, positive or negative. </a:t>
            </a:r>
            <a:br>
              <a:rPr lang="en-US" sz="2000" dirty="0" smtClean="0">
                <a:latin typeface="KG Miss Kindy Chunky" panose="02000000000000000000" pitchFamily="2" charset="0"/>
              </a:rPr>
            </a:br>
            <a:r>
              <a:rPr lang="en-US" sz="2000" dirty="0">
                <a:latin typeface="KG Miss Kindy Chunky" panose="02000000000000000000" pitchFamily="2" charset="0"/>
              </a:rPr>
              <a:t/>
            </a:r>
            <a:br>
              <a:rPr lang="en-US" sz="2000" dirty="0">
                <a:latin typeface="KG Miss Kindy Chunky" panose="02000000000000000000" pitchFamily="2" charset="0"/>
              </a:rPr>
            </a:br>
            <a:r>
              <a:rPr lang="en-US" sz="2000" dirty="0" smtClean="0">
                <a:latin typeface="KG Miss Kindy Chunky" panose="02000000000000000000" pitchFamily="2" charset="0"/>
              </a:rPr>
              <a:t>On Friday, they can pick a treat from the treasure box if they’ve been a </a:t>
            </a:r>
            <a:r>
              <a:rPr lang="en-US" sz="2000" dirty="0" smtClean="0">
                <a:solidFill>
                  <a:srgbClr val="E848B3"/>
                </a:solidFill>
                <a:latin typeface="KG Miss Kindy Chunky" panose="02000000000000000000" pitchFamily="2" charset="0"/>
              </a:rPr>
              <a:t>Super Student</a:t>
            </a:r>
            <a:r>
              <a:rPr lang="en-US" sz="2000" dirty="0" smtClean="0">
                <a:latin typeface="KG Miss Kindy Chunky" panose="02000000000000000000" pitchFamily="2" charset="0"/>
              </a:rPr>
              <a:t> that week.</a:t>
            </a:r>
            <a:br>
              <a:rPr lang="en-US" sz="2000" dirty="0" smtClean="0">
                <a:latin typeface="KG Miss Kindy Chunky" panose="02000000000000000000" pitchFamily="2" charset="0"/>
              </a:rPr>
            </a:br>
            <a:r>
              <a:rPr lang="en-US" sz="2000" dirty="0" smtClean="0">
                <a:latin typeface="KG Miss Kindy Chunky" panose="02000000000000000000" pitchFamily="2" charset="0"/>
              </a:rPr>
              <a:t> </a:t>
            </a:r>
            <a:endParaRPr lang="en-US" sz="2000" dirty="0">
              <a:latin typeface="KG Miss Kindy Chunky" panose="02000000000000000000" pitchFamily="2" charset="0"/>
            </a:endParaRPr>
          </a:p>
        </p:txBody>
      </p:sp>
      <p:sp>
        <p:nvSpPr>
          <p:cNvPr id="5" name="Text Placeholder 4"/>
          <p:cNvSpPr>
            <a:spLocks noGrp="1"/>
          </p:cNvSpPr>
          <p:nvPr>
            <p:ph type="body" idx="1"/>
          </p:nvPr>
        </p:nvSpPr>
        <p:spPr/>
        <p:txBody>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23108705"/>
              </p:ext>
            </p:extLst>
          </p:nvPr>
        </p:nvGraphicFramePr>
        <p:xfrm>
          <a:off x="879564" y="4807173"/>
          <a:ext cx="10420172" cy="1554480"/>
        </p:xfrm>
        <a:graphic>
          <a:graphicData uri="http://schemas.openxmlformats.org/drawingml/2006/table">
            <a:tbl>
              <a:tblPr firstRow="1" bandRow="1">
                <a:tableStyleId>{5C22544A-7EE6-4342-B048-85BDC9FD1C3A}</a:tableStyleId>
              </a:tblPr>
              <a:tblGrid>
                <a:gridCol w="1488596"/>
                <a:gridCol w="1488596"/>
                <a:gridCol w="1488596"/>
                <a:gridCol w="1488596"/>
                <a:gridCol w="1488596"/>
                <a:gridCol w="1488596"/>
                <a:gridCol w="1488596"/>
              </a:tblGrid>
              <a:tr h="1336769">
                <a:tc>
                  <a:txBody>
                    <a:bodyPr/>
                    <a:lstStyle/>
                    <a:p>
                      <a:pPr algn="ctr"/>
                      <a:endParaRPr lang="en-US" sz="2000" dirty="0" smtClean="0">
                        <a:latin typeface="KG Miss Kindy Chunky" panose="02000000000000000000" pitchFamily="2" charset="0"/>
                      </a:endParaRPr>
                    </a:p>
                    <a:p>
                      <a:pPr algn="ctr"/>
                      <a:r>
                        <a:rPr lang="en-US" sz="2000" dirty="0" smtClean="0">
                          <a:latin typeface="KG Miss Kindy Chunky" panose="02000000000000000000" pitchFamily="2" charset="0"/>
                        </a:rPr>
                        <a:t>Parent Contact</a:t>
                      </a:r>
                      <a:endParaRPr lang="en-US" sz="2000" dirty="0">
                        <a:latin typeface="KG Miss Kindy Chunky" panose="02000000000000000000" pitchFamily="2" charset="0"/>
                      </a:endParaRPr>
                    </a:p>
                  </a:txBody>
                  <a:tcPr>
                    <a:solidFill>
                      <a:srgbClr val="FF0000"/>
                    </a:solidFill>
                  </a:tcPr>
                </a:tc>
                <a:tc>
                  <a:txBody>
                    <a:bodyPr/>
                    <a:lstStyle/>
                    <a:p>
                      <a:pPr algn="ctr"/>
                      <a:endParaRPr lang="en-US" sz="2000" dirty="0" smtClean="0">
                        <a:latin typeface="KG Miss Kindy Chunky" panose="02000000000000000000" pitchFamily="2" charset="0"/>
                      </a:endParaRPr>
                    </a:p>
                    <a:p>
                      <a:pPr algn="ctr"/>
                      <a:r>
                        <a:rPr lang="en-US" sz="2000" dirty="0" smtClean="0">
                          <a:latin typeface="KG Miss Kindy Chunky" panose="02000000000000000000" pitchFamily="2" charset="0"/>
                        </a:rPr>
                        <a:t>Teacher’s Choice</a:t>
                      </a:r>
                      <a:endParaRPr lang="en-US" sz="2000" dirty="0">
                        <a:latin typeface="KG Miss Kindy Chunky" panose="02000000000000000000" pitchFamily="2" charset="0"/>
                      </a:endParaRPr>
                    </a:p>
                  </a:txBody>
                  <a:tcPr>
                    <a:solidFill>
                      <a:srgbClr val="FFC000"/>
                    </a:solidFill>
                  </a:tcPr>
                </a:tc>
                <a:tc>
                  <a:txBody>
                    <a:bodyPr/>
                    <a:lstStyle/>
                    <a:p>
                      <a:pPr algn="ctr"/>
                      <a:endParaRPr lang="en-US" sz="2400" dirty="0" smtClean="0">
                        <a:latin typeface="KG Miss Kindy Chunky" panose="02000000000000000000" pitchFamily="2" charset="0"/>
                      </a:endParaRPr>
                    </a:p>
                    <a:p>
                      <a:pPr algn="ctr"/>
                      <a:r>
                        <a:rPr lang="en-US" sz="2400" dirty="0" smtClean="0">
                          <a:latin typeface="KG Miss Kindy Chunky" panose="02000000000000000000" pitchFamily="2" charset="0"/>
                        </a:rPr>
                        <a:t>Think About It</a:t>
                      </a:r>
                      <a:endParaRPr lang="en-US" sz="2400" dirty="0">
                        <a:latin typeface="KG Miss Kindy Chunky" panose="02000000000000000000" pitchFamily="2" charset="0"/>
                      </a:endParaRPr>
                    </a:p>
                  </a:txBody>
                  <a:tcPr>
                    <a:solidFill>
                      <a:srgbClr val="FFFF00"/>
                    </a:solidFill>
                  </a:tcPr>
                </a:tc>
                <a:tc>
                  <a:txBody>
                    <a:bodyPr/>
                    <a:lstStyle/>
                    <a:p>
                      <a:pPr algn="ctr"/>
                      <a:endParaRPr lang="en-US" sz="2400" dirty="0" smtClean="0">
                        <a:latin typeface="KG Miss Kindy Chunky" panose="02000000000000000000" pitchFamily="2" charset="0"/>
                      </a:endParaRPr>
                    </a:p>
                    <a:p>
                      <a:pPr algn="ctr"/>
                      <a:r>
                        <a:rPr lang="en-US" sz="2400" dirty="0" smtClean="0">
                          <a:latin typeface="KG Miss Kindy Chunky" panose="02000000000000000000" pitchFamily="2" charset="0"/>
                        </a:rPr>
                        <a:t>Ready to Learn</a:t>
                      </a:r>
                      <a:endParaRPr lang="en-US" sz="2400" dirty="0">
                        <a:latin typeface="KG Miss Kindy Chunky" panose="02000000000000000000" pitchFamily="2" charset="0"/>
                      </a:endParaRPr>
                    </a:p>
                  </a:txBody>
                  <a:tcPr>
                    <a:solidFill>
                      <a:srgbClr val="92D050"/>
                    </a:solidFill>
                  </a:tcPr>
                </a:tc>
                <a:tc>
                  <a:txBody>
                    <a:bodyPr/>
                    <a:lstStyle/>
                    <a:p>
                      <a:pPr algn="ctr"/>
                      <a:endParaRPr lang="en-US" sz="2400" dirty="0" smtClean="0">
                        <a:latin typeface="KG Miss Kindy Chunky" panose="02000000000000000000" pitchFamily="2" charset="0"/>
                      </a:endParaRPr>
                    </a:p>
                    <a:p>
                      <a:pPr algn="ctr"/>
                      <a:r>
                        <a:rPr lang="en-US" sz="2400" dirty="0" smtClean="0">
                          <a:latin typeface="KG Miss Kindy Chunky" panose="02000000000000000000" pitchFamily="2" charset="0"/>
                        </a:rPr>
                        <a:t>Good</a:t>
                      </a:r>
                      <a:r>
                        <a:rPr lang="en-US" sz="2400" baseline="0" dirty="0" smtClean="0">
                          <a:latin typeface="KG Miss Kindy Chunky" panose="02000000000000000000" pitchFamily="2" charset="0"/>
                        </a:rPr>
                        <a:t> Choices</a:t>
                      </a:r>
                    </a:p>
                    <a:p>
                      <a:endParaRPr lang="en-US" sz="2400" dirty="0">
                        <a:latin typeface="KG Miss Kindy Chunky" panose="02000000000000000000" pitchFamily="2" charset="0"/>
                      </a:endParaRPr>
                    </a:p>
                  </a:txBody>
                  <a:tcPr>
                    <a:solidFill>
                      <a:schemeClr val="accent1"/>
                    </a:solidFill>
                  </a:tcPr>
                </a:tc>
                <a:tc>
                  <a:txBody>
                    <a:bodyPr/>
                    <a:lstStyle/>
                    <a:p>
                      <a:pPr algn="ctr"/>
                      <a:endParaRPr lang="en-US" sz="2400" dirty="0" smtClean="0">
                        <a:latin typeface="KG Miss Kindy Chunky" panose="02000000000000000000" pitchFamily="2" charset="0"/>
                      </a:endParaRPr>
                    </a:p>
                    <a:p>
                      <a:pPr algn="ctr"/>
                      <a:r>
                        <a:rPr lang="en-US" sz="2400" dirty="0" smtClean="0">
                          <a:latin typeface="KG Miss Kindy Chunky" panose="02000000000000000000" pitchFamily="2" charset="0"/>
                        </a:rPr>
                        <a:t>Great</a:t>
                      </a:r>
                      <a:r>
                        <a:rPr lang="en-US" sz="2400" baseline="0" dirty="0" smtClean="0">
                          <a:latin typeface="KG Miss Kindy Chunky" panose="02000000000000000000" pitchFamily="2" charset="0"/>
                        </a:rPr>
                        <a:t> Work</a:t>
                      </a:r>
                      <a:endParaRPr lang="en-US" sz="2400" dirty="0">
                        <a:latin typeface="KG Miss Kindy Chunky" panose="02000000000000000000" pitchFamily="2" charset="0"/>
                      </a:endParaRPr>
                    </a:p>
                  </a:txBody>
                  <a:tcPr>
                    <a:solidFill>
                      <a:srgbClr val="7030A0"/>
                    </a:solidFill>
                  </a:tcPr>
                </a:tc>
                <a:tc>
                  <a:txBody>
                    <a:bodyPr/>
                    <a:lstStyle/>
                    <a:p>
                      <a:pPr algn="ctr"/>
                      <a:endParaRPr lang="en-US" sz="2300" dirty="0" smtClean="0">
                        <a:latin typeface="KG Miss Kindy Chunky" panose="02000000000000000000" pitchFamily="2" charset="0"/>
                      </a:endParaRPr>
                    </a:p>
                    <a:p>
                      <a:pPr algn="ctr"/>
                      <a:r>
                        <a:rPr lang="en-US" sz="2300" dirty="0" smtClean="0">
                          <a:latin typeface="KG Miss Kindy Chunky" panose="02000000000000000000" pitchFamily="2" charset="0"/>
                        </a:rPr>
                        <a:t>Super</a:t>
                      </a:r>
                      <a:r>
                        <a:rPr lang="en-US" sz="2300" baseline="0" dirty="0" smtClean="0">
                          <a:latin typeface="KG Miss Kindy Chunky" panose="02000000000000000000" pitchFamily="2" charset="0"/>
                        </a:rPr>
                        <a:t> Student</a:t>
                      </a:r>
                      <a:endParaRPr lang="en-US" sz="2300" dirty="0">
                        <a:latin typeface="KG Miss Kindy Chunky" panose="02000000000000000000" pitchFamily="2" charset="0"/>
                      </a:endParaRPr>
                    </a:p>
                  </a:txBody>
                  <a:tcPr>
                    <a:solidFill>
                      <a:srgbClr val="E848B3"/>
                    </a:solidFill>
                  </a:tcPr>
                </a:tc>
              </a:tr>
            </a:tbl>
          </a:graphicData>
        </a:graphic>
      </p:graphicFrame>
    </p:spTree>
    <p:extLst>
      <p:ext uri="{BB962C8B-B14F-4D97-AF65-F5344CB8AC3E}">
        <p14:creationId xmlns:p14="http://schemas.microsoft.com/office/powerpoint/2010/main" val="1001469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16</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KG Miss Kindy Chunky</vt:lpstr>
      <vt:lpstr>Wingdings</vt:lpstr>
      <vt:lpstr>Office Theme</vt:lpstr>
      <vt:lpstr>  Our Class Rules: 1. Follow directions quickly. 2. Raise your hand for permission to speak. 3. Raise your hand for permission to leave your seat. 4. Make smart choices. 5. Always try your best. (And, keep your dear Teacher happy ) We have been learning our rules these first few weeks of school and have settled into using a clip chart and understanding these colors for behavior incentives and motivation.    Everyone starts on Ready to Learn and can move up and down depending on their behavior through out the day.  I’ll include a number or a quick note on their calendar if it’s a notable behavior, positive or negative.   On Friday, they can pick a treat from the treasure box if they’ve been a Super Student that week.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Repici</dc:creator>
  <cp:lastModifiedBy>Katherine Repici</cp:lastModifiedBy>
  <cp:revision>8</cp:revision>
  <dcterms:created xsi:type="dcterms:W3CDTF">2017-08-31T02:32:00Z</dcterms:created>
  <dcterms:modified xsi:type="dcterms:W3CDTF">2017-08-31T03:34:01Z</dcterms:modified>
</cp:coreProperties>
</file>